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7"/>
  </p:notesMasterIdLst>
  <p:sldIdLst>
    <p:sldId id="257" r:id="rId2"/>
    <p:sldId id="260" r:id="rId3"/>
    <p:sldId id="264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8" r:id="rId12"/>
    <p:sldId id="276" r:id="rId13"/>
    <p:sldId id="265" r:id="rId14"/>
    <p:sldId id="261" r:id="rId15"/>
    <p:sldId id="263" r:id="rId16"/>
    <p:sldId id="266" r:id="rId17"/>
    <p:sldId id="277" r:id="rId18"/>
    <p:sldId id="279" r:id="rId19"/>
    <p:sldId id="268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97" autoAdjust="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363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36C50-C18C-480C-93EE-CA7322B944AD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2F5E6-4D6C-4468-AB3E-CF5480C7E0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09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11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66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7939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682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32739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58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380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51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740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59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71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4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13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948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81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655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6DD26-32A4-2A43-990A-6F7E5E73786E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86AF604-6CBA-6F4A-A6F6-26E48A4D0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1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1451559" y="2881875"/>
            <a:ext cx="8149642" cy="2262781"/>
          </a:xfrm>
        </p:spPr>
        <p:txBody>
          <a:bodyPr>
            <a:normAutofit/>
          </a:bodyPr>
          <a:lstStyle/>
          <a:p>
            <a:r>
              <a:rPr lang="en-US" dirty="0"/>
              <a:t>Process Activities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white spaces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make a real  difference in understanding,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double *a;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double* a;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double * a;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Example of understanding difficulty,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double*  </a:t>
            </a:r>
            <a:r>
              <a:rPr lang="en-US" b="1" dirty="0" err="1">
                <a:solidFill>
                  <a:srgbClr val="FF0000"/>
                </a:solidFill>
              </a:rPr>
              <a:t>a,b</a:t>
            </a:r>
            <a:r>
              <a:rPr lang="en-US" b="1" dirty="0">
                <a:solidFill>
                  <a:srgbClr val="FF0000"/>
                </a:solidFill>
              </a:rPr>
              <a:t>;     </a:t>
            </a:r>
            <a:r>
              <a:rPr lang="en-US" b="1" dirty="0"/>
              <a:t>VS     double *</a:t>
            </a:r>
            <a:r>
              <a:rPr lang="en-US" b="1" dirty="0" err="1"/>
              <a:t>a,b</a:t>
            </a:r>
            <a:r>
              <a:rPr lang="en-US" b="1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525098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37912" y="2205190"/>
            <a:ext cx="6591985" cy="1468800"/>
          </a:xfrm>
        </p:spPr>
        <p:txBody>
          <a:bodyPr>
            <a:normAutofit/>
          </a:bodyPr>
          <a:lstStyle/>
          <a:p>
            <a:r>
              <a:rPr lang="en-US" sz="4400" b="1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4040074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1915" y="2133600"/>
            <a:ext cx="6591985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b="1" dirty="0">
              <a:solidFill>
                <a:srgbClr val="0070C0"/>
              </a:solidFill>
            </a:endParaRPr>
          </a:p>
          <a:p>
            <a:pPr marL="0" indent="0" algn="ctr">
              <a:buNone/>
            </a:pPr>
            <a:r>
              <a:rPr lang="en-US" sz="4800" b="1" dirty="0">
                <a:solidFill>
                  <a:srgbClr val="0070C0"/>
                </a:solidFill>
              </a:rPr>
              <a:t>X  =  3+4  *  7+5;</a:t>
            </a:r>
          </a:p>
          <a:p>
            <a:pPr marL="0" indent="0">
              <a:buNone/>
            </a:pPr>
            <a:endParaRPr lang="en-US" sz="20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172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1915" y="2133600"/>
            <a:ext cx="6591985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0070C0"/>
                </a:solidFill>
              </a:rPr>
              <a:t>X  =  3+4  *  7+5;</a:t>
            </a:r>
          </a:p>
          <a:p>
            <a:pPr marL="0" indent="0">
              <a:buNone/>
            </a:pPr>
            <a:endParaRPr lang="en-US" sz="20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47907" y="3479800"/>
            <a:ext cx="18542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Actually,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4*7 = 28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3+28=31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31+5 =36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X=36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27300" y="3402856"/>
            <a:ext cx="1854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Seems like,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</a:rPr>
              <a:t>3+4= 7 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</a:rPr>
              <a:t>7+5 = 12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</a:rPr>
              <a:t>7*12 =84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</a:rPr>
              <a:t>X=84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150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223" t="5982" r="27009" b="17947"/>
          <a:stretch/>
        </p:blipFill>
        <p:spPr>
          <a:xfrm>
            <a:off x="1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52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267" t="4713" r="36838" b="1314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90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06" t="4514" r="19574" b="22684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76457" y="0"/>
            <a:ext cx="1567543" cy="112340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50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981407" y="0"/>
            <a:ext cx="116259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7642" t="17588" r="19209" b="49630"/>
          <a:stretch/>
        </p:blipFill>
        <p:spPr>
          <a:xfrm>
            <a:off x="7889965" y="875213"/>
            <a:ext cx="1162593" cy="31873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089" r="32229" b="17414"/>
          <a:stretch/>
        </p:blipFill>
        <p:spPr>
          <a:xfrm>
            <a:off x="1" y="0"/>
            <a:ext cx="79814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32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850777" y="0"/>
            <a:ext cx="130628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1126"/>
          <a:stretch/>
        </p:blipFill>
        <p:spPr>
          <a:xfrm>
            <a:off x="0" y="0"/>
            <a:ext cx="7850777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8574" t="56709" r="14861" b="36340"/>
          <a:stretch/>
        </p:blipFill>
        <p:spPr>
          <a:xfrm>
            <a:off x="7850777" y="3834422"/>
            <a:ext cx="1319349" cy="50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080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479" t="55982" r="16969" b="25625"/>
          <a:stretch/>
        </p:blipFill>
        <p:spPr>
          <a:xfrm>
            <a:off x="1190581" y="5055325"/>
            <a:ext cx="7221898" cy="11751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5245" y="2049504"/>
            <a:ext cx="8013732" cy="2831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art of removing defects.</a:t>
            </a:r>
          </a:p>
          <a:p>
            <a:endParaRPr lang="en-US" sz="2000" dirty="0"/>
          </a:p>
          <a:p>
            <a:r>
              <a:rPr lang="en-US" sz="2000" b="1" dirty="0"/>
              <a:t>Two forms: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Print statements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Debugging tools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 Messages: Its difficult to read error messages prompt by </a:t>
            </a:r>
          </a:p>
          <a:p>
            <a:r>
              <a:rPr lang="en-US" sz="2000" dirty="0"/>
              <a:t>     compiler.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20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42415" y="2440322"/>
            <a:ext cx="6591985" cy="1468800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1611225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(Print Statement)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0382" t="12947" r="41266" b="50446"/>
          <a:stretch/>
        </p:blipFill>
        <p:spPr>
          <a:xfrm>
            <a:off x="457200" y="1711233"/>
            <a:ext cx="4990012" cy="48985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6447" t="24147" r="34740" b="36567"/>
          <a:stretch/>
        </p:blipFill>
        <p:spPr>
          <a:xfrm>
            <a:off x="5558245" y="2011680"/>
            <a:ext cx="3749041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0251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Debugging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21" b="9539"/>
          <a:stretch/>
        </p:blipFill>
        <p:spPr>
          <a:xfrm>
            <a:off x="182881" y="1580606"/>
            <a:ext cx="8961120" cy="527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643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0184" y="615389"/>
            <a:ext cx="8236513" cy="1280890"/>
          </a:xfrm>
        </p:spPr>
        <p:txBody>
          <a:bodyPr/>
          <a:lstStyle/>
          <a:p>
            <a:r>
              <a:rPr lang="en-US" dirty="0"/>
              <a:t>In-code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Comment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Self-Documenting Code</a:t>
            </a:r>
          </a:p>
        </p:txBody>
      </p:sp>
    </p:spTree>
    <p:extLst>
      <p:ext uri="{BB962C8B-B14F-4D97-AF65-F5344CB8AC3E}">
        <p14:creationId xmlns:p14="http://schemas.microsoft.com/office/powerpoint/2010/main" val="15489343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3" t="7946" r="40562" b="38304"/>
          <a:stretch/>
        </p:blipFill>
        <p:spPr>
          <a:xfrm>
            <a:off x="1293222" y="2056450"/>
            <a:ext cx="7707086" cy="393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38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 (Comment)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304" r="26306" b="35089"/>
          <a:stretch/>
        </p:blipFill>
        <p:spPr>
          <a:xfrm>
            <a:off x="195671" y="1905000"/>
            <a:ext cx="903977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459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03" t="7946" r="42069" b="59375"/>
          <a:stretch/>
        </p:blipFill>
        <p:spPr>
          <a:xfrm>
            <a:off x="1036319" y="2133600"/>
            <a:ext cx="7498081" cy="443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6660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2 (Self Documenting Code)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7232" r="32732" b="59911"/>
          <a:stretch/>
        </p:blipFill>
        <p:spPr>
          <a:xfrm>
            <a:off x="247922" y="1905000"/>
            <a:ext cx="9013644" cy="400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500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Bad comments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05" t="7411" r="31326" b="44554"/>
          <a:stretch/>
        </p:blipFill>
        <p:spPr>
          <a:xfrm>
            <a:off x="418011" y="2240280"/>
            <a:ext cx="8843554" cy="425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321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125" r="33134" b="59911"/>
          <a:stretch/>
        </p:blipFill>
        <p:spPr>
          <a:xfrm>
            <a:off x="443865" y="2133600"/>
            <a:ext cx="8700135" cy="431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401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4: One line Comment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06" t="8304" r="37049" b="47053"/>
          <a:stretch/>
        </p:blipFill>
        <p:spPr>
          <a:xfrm>
            <a:off x="235132" y="2377718"/>
            <a:ext cx="8661260" cy="376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130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implementation phase is the process of converting a system specification into an executable system.</a:t>
            </a:r>
          </a:p>
          <a:p>
            <a:endParaRPr lang="en-US" dirty="0"/>
          </a:p>
          <a:p>
            <a:r>
              <a:rPr lang="en-US" dirty="0"/>
              <a:t>If an incremental approach is used, it may also involve refinement of the software specification.</a:t>
            </a:r>
          </a:p>
          <a:p>
            <a:endParaRPr lang="en-US" dirty="0"/>
          </a:p>
          <a:p>
            <a:r>
              <a:rPr lang="en-US" dirty="0"/>
              <a:t>Programmers carry out some program testing to discover faults in the program and remove these faults in the debugging process.</a:t>
            </a:r>
          </a:p>
        </p:txBody>
      </p:sp>
    </p:spTree>
    <p:extLst>
      <p:ext uri="{BB962C8B-B14F-4D97-AF65-F5344CB8AC3E}">
        <p14:creationId xmlns:p14="http://schemas.microsoft.com/office/powerpoint/2010/main" val="35825003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269" y="546378"/>
            <a:ext cx="6589199" cy="1280890"/>
          </a:xfrm>
        </p:spPr>
        <p:txBody>
          <a:bodyPr/>
          <a:lstStyle/>
          <a:p>
            <a:r>
              <a:rPr lang="en-US" dirty="0"/>
              <a:t>Example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4" t="7768" r="22391" b="17947"/>
          <a:stretch/>
        </p:blipFill>
        <p:spPr>
          <a:xfrm>
            <a:off x="104503" y="1827268"/>
            <a:ext cx="8928261" cy="502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6733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5 : Self Documenting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03" t="7768" r="15866" b="31161"/>
          <a:stretch/>
        </p:blipFill>
        <p:spPr>
          <a:xfrm>
            <a:off x="182880" y="2159725"/>
            <a:ext cx="8961120" cy="469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552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6: In line comment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" t="7768" r="11849" b="49018"/>
          <a:stretch/>
        </p:blipFill>
        <p:spPr>
          <a:xfrm>
            <a:off x="182879" y="1905000"/>
            <a:ext cx="8961121" cy="453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4856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022" t="7096" r="22491" b="17834"/>
          <a:stretch/>
        </p:blipFill>
        <p:spPr>
          <a:xfrm>
            <a:off x="0" y="0"/>
            <a:ext cx="96012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2904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BC6C-B5A3-4ECF-B0EC-D22EDD329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269532"/>
            <a:ext cx="6589199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Software Industry – Code Implementation 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5BF5D-AE09-4A40-9CB3-51562A9E3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535" y="1772816"/>
            <a:ext cx="7221894" cy="4138406"/>
          </a:xfrm>
        </p:spPr>
        <p:txBody>
          <a:bodyPr>
            <a:normAutofit fontScale="92500"/>
          </a:bodyPr>
          <a:lstStyle/>
          <a:p>
            <a:r>
              <a:rPr lang="en-US" dirty="0"/>
              <a:t>Commenting &amp; Documentation properly with in the code.</a:t>
            </a:r>
          </a:p>
          <a:p>
            <a:r>
              <a:rPr lang="en-US" dirty="0"/>
              <a:t>Consistent Indentation styles are not always completely distinct from one another. Sometimes, they mix different rules. For example, in PEAR Coding Standards.</a:t>
            </a:r>
          </a:p>
          <a:p>
            <a:r>
              <a:rPr lang="en-US" dirty="0"/>
              <a:t>Avoid Obvious Comments means When the text is that obvious, it's really not productive to repeat it within comments.</a:t>
            </a:r>
          </a:p>
          <a:p>
            <a:r>
              <a:rPr lang="en-US" dirty="0"/>
              <a:t>Always following the Code Grouping certain tasks require a few lines of code then It is a good idea to keep these tasks within separate blocks of code, with some spaces between them.</a:t>
            </a:r>
          </a:p>
          <a:p>
            <a:r>
              <a:rPr lang="en-US" dirty="0"/>
              <a:t>Always used Consistent Naming Scheme and it should be word boundaries either Pascal Case or Camel Case.</a:t>
            </a:r>
          </a:p>
          <a:p>
            <a:r>
              <a:rPr lang="en-US" dirty="0"/>
              <a:t>Always follow the DRY Principle that is Don't Repeat Yourself, also known as DIE: Duplication is Evil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2489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BC6C-B5A3-4ECF-B0EC-D22EDD329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269532"/>
            <a:ext cx="6589199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Software Industry – Code Implementation 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5BF5D-AE09-4A40-9CB3-51562A9E3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535" y="1642181"/>
            <a:ext cx="7221894" cy="446936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Always Avoid Deep Nesting within your code because too many levels of nesting can make code harder to read and follow.</a:t>
            </a:r>
          </a:p>
          <a:p>
            <a:r>
              <a:rPr lang="en-US" dirty="0"/>
              <a:t>It is good practice that follow the Limit Line Length concept to avoid writing horizontally long lines of code.</a:t>
            </a:r>
          </a:p>
          <a:p>
            <a:r>
              <a:rPr lang="en-US" dirty="0"/>
              <a:t>File and Folder Organization is the best approaches is to either use a framework or manage project folder structure.</a:t>
            </a:r>
          </a:p>
          <a:p>
            <a:r>
              <a:rPr lang="en-US" dirty="0"/>
              <a:t>Always capitalize SQL Special Words and functions capitalize them to distinguish them from your table and column names.</a:t>
            </a:r>
          </a:p>
          <a:p>
            <a:r>
              <a:rPr lang="en-US" dirty="0"/>
              <a:t>Always use Separation of Code and Data because things have changed over the years and websites became more and more dynamic and functional.</a:t>
            </a:r>
          </a:p>
          <a:p>
            <a:r>
              <a:rPr lang="en-US" dirty="0"/>
              <a:t>Continuously do Code Refactoring so that we can make changes to the code without changing any of its functionality therefore it is a "clean up" process for the sake of improving readability and quality</a:t>
            </a:r>
          </a:p>
        </p:txBody>
      </p:sp>
    </p:spTree>
    <p:extLst>
      <p:ext uri="{BB962C8B-B14F-4D97-AF65-F5344CB8AC3E}">
        <p14:creationId xmlns:p14="http://schemas.microsoft.com/office/powerpoint/2010/main" val="76140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They way you write your code.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It is all about consistency and make your code readable for others.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Certain rules are follow to make your code style good.</a:t>
            </a:r>
          </a:p>
        </p:txBody>
      </p:sp>
    </p:spTree>
    <p:extLst>
      <p:ext uri="{BB962C8B-B14F-4D97-AF65-F5344CB8AC3E}">
        <p14:creationId xmlns:p14="http://schemas.microsoft.com/office/powerpoint/2010/main" val="3693051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Coding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Elements of Good Coding Style,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Naming convention</a:t>
            </a:r>
          </a:p>
          <a:p>
            <a:r>
              <a:rPr lang="en-US" dirty="0"/>
              <a:t>File names</a:t>
            </a:r>
          </a:p>
          <a:p>
            <a:r>
              <a:rPr lang="en-US" dirty="0"/>
              <a:t>Indentation</a:t>
            </a:r>
          </a:p>
          <a:p>
            <a:r>
              <a:rPr lang="en-US" dirty="0"/>
              <a:t>Placement of braces</a:t>
            </a:r>
          </a:p>
          <a:p>
            <a:r>
              <a:rPr lang="en-US" dirty="0"/>
              <a:t>Use of whitespace </a:t>
            </a:r>
          </a:p>
        </p:txBody>
      </p:sp>
    </p:spTree>
    <p:extLst>
      <p:ext uri="{BB962C8B-B14F-4D97-AF65-F5344CB8AC3E}">
        <p14:creationId xmlns:p14="http://schemas.microsoft.com/office/powerpoint/2010/main" val="70115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convention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Variable</a:t>
            </a:r>
            <a:r>
              <a:rPr lang="en-US" b="1" dirty="0"/>
              <a:t> vs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routine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variable_name</a:t>
            </a:r>
            <a:r>
              <a:rPr lang="en-US" b="1" dirty="0"/>
              <a:t>, 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routineName(), RoutineName()</a:t>
            </a:r>
          </a:p>
          <a:p>
            <a:pPr marL="0" indent="0">
              <a:buNone/>
            </a:pP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Class</a:t>
            </a:r>
            <a:r>
              <a:rPr lang="en-US" b="1" dirty="0"/>
              <a:t> vs </a:t>
            </a:r>
            <a:r>
              <a:rPr lang="en-US" b="1" dirty="0">
                <a:solidFill>
                  <a:srgbClr val="0070C0"/>
                </a:solidFill>
              </a:rPr>
              <a:t>object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Widge</a:t>
            </a:r>
            <a:r>
              <a:rPr lang="en-US" b="1" dirty="0"/>
              <a:t>, </a:t>
            </a:r>
            <a:r>
              <a:rPr lang="en-US" b="1" dirty="0">
                <a:solidFill>
                  <a:srgbClr val="0070C0"/>
                </a:solidFill>
              </a:rPr>
              <a:t>my_widget</a:t>
            </a:r>
          </a:p>
          <a:p>
            <a:pPr marL="0" indent="0">
              <a:buNone/>
            </a:pPr>
            <a:endParaRPr lang="en-US" b="1" dirty="0">
              <a:solidFill>
                <a:srgbClr val="0070C0"/>
              </a:solidFill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Member variables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_variable or variable_</a:t>
            </a:r>
          </a:p>
        </p:txBody>
      </p:sp>
    </p:spTree>
    <p:extLst>
      <p:ext uri="{BB962C8B-B14F-4D97-AF65-F5344CB8AC3E}">
        <p14:creationId xmlns:p14="http://schemas.microsoft.com/office/powerpoint/2010/main" val="2379026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name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029097"/>
            <a:ext cx="6591985" cy="43325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Common to use _ or – between words, don’t use space.</a:t>
            </a:r>
          </a:p>
          <a:p>
            <a:endParaRPr lang="en-US" dirty="0"/>
          </a:p>
          <a:p>
            <a:r>
              <a:rPr lang="en-US" dirty="0"/>
              <a:t>Windows allow space between words but not in Linux or MAC.</a:t>
            </a:r>
          </a:p>
          <a:p>
            <a:endParaRPr lang="en-US" dirty="0"/>
          </a:p>
          <a:p>
            <a:r>
              <a:rPr lang="en-US" dirty="0"/>
              <a:t>Even extension could need specification.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Linked-list.cpp, Linked_list.cpp, linkedlist.cpp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Linked list.cpp </a:t>
            </a:r>
          </a:p>
        </p:txBody>
      </p:sp>
    </p:spTree>
    <p:extLst>
      <p:ext uri="{BB962C8B-B14F-4D97-AF65-F5344CB8AC3E}">
        <p14:creationId xmlns:p14="http://schemas.microsoft.com/office/powerpoint/2010/main" val="3394211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 timeless battle: tabs versus spaces</a:t>
            </a:r>
          </a:p>
          <a:p>
            <a:endParaRPr lang="en-US" dirty="0"/>
          </a:p>
          <a:p>
            <a:r>
              <a:rPr lang="en-US" dirty="0"/>
              <a:t>Important is indent to show nesting level and be consistent.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class Test                     class Test                                      </a:t>
            </a:r>
            <a:r>
              <a:rPr lang="en-US" b="1" dirty="0">
                <a:solidFill>
                  <a:srgbClr val="FF0000"/>
                </a:solidFill>
              </a:rPr>
              <a:t>class Test</a:t>
            </a:r>
          </a:p>
          <a:p>
            <a:pPr marL="0" indent="0">
              <a:buNone/>
            </a:pPr>
            <a:r>
              <a:rPr lang="en-US" b="1" dirty="0"/>
              <a:t>{                                    {                                                    </a:t>
            </a:r>
            <a:r>
              <a:rPr lang="en-US" b="1" dirty="0">
                <a:solidFill>
                  <a:srgbClr val="FF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b="1" dirty="0"/>
              <a:t>   </a:t>
            </a:r>
            <a:r>
              <a:rPr lang="en-US" b="1" dirty="0" err="1"/>
              <a:t>int</a:t>
            </a:r>
            <a:r>
              <a:rPr lang="en-US" b="1" dirty="0"/>
              <a:t> a;                           	  </a:t>
            </a:r>
            <a:r>
              <a:rPr lang="en-US" b="1" dirty="0" err="1"/>
              <a:t>int</a:t>
            </a:r>
            <a:r>
              <a:rPr lang="en-US" b="1" dirty="0"/>
              <a:t> a;                                      </a:t>
            </a:r>
            <a:r>
              <a:rPr lang="en-US" b="1" dirty="0" err="1">
                <a:solidFill>
                  <a:srgbClr val="FF0000"/>
                </a:solidFill>
              </a:rPr>
              <a:t>int</a:t>
            </a:r>
            <a:r>
              <a:rPr lang="en-US" b="1" dirty="0">
                <a:solidFill>
                  <a:srgbClr val="FF0000"/>
                </a:solidFill>
              </a:rPr>
              <a:t> a;</a:t>
            </a:r>
          </a:p>
          <a:p>
            <a:pPr marL="0" indent="0">
              <a:buNone/>
            </a:pPr>
            <a:r>
              <a:rPr lang="en-US" b="1" dirty="0"/>
              <a:t>   void </a:t>
            </a:r>
            <a:r>
              <a:rPr lang="en-US" b="1" dirty="0" err="1"/>
              <a:t>func</a:t>
            </a:r>
            <a:r>
              <a:rPr lang="en-US" b="1" dirty="0"/>
              <a:t>(</a:t>
            </a:r>
            <a:r>
              <a:rPr lang="en-US" b="1" dirty="0" err="1"/>
              <a:t>int</a:t>
            </a:r>
            <a:r>
              <a:rPr lang="en-US" b="1" dirty="0"/>
              <a:t> a)               void </a:t>
            </a:r>
            <a:r>
              <a:rPr lang="en-US" b="1" dirty="0" err="1"/>
              <a:t>func</a:t>
            </a:r>
            <a:r>
              <a:rPr lang="en-US" b="1" dirty="0"/>
              <a:t>(</a:t>
            </a:r>
            <a:r>
              <a:rPr lang="en-US" b="1" dirty="0" err="1"/>
              <a:t>int</a:t>
            </a:r>
            <a:r>
              <a:rPr lang="en-US" b="1" dirty="0"/>
              <a:t> a)                     </a:t>
            </a:r>
            <a:r>
              <a:rPr lang="en-US" b="1" dirty="0">
                <a:solidFill>
                  <a:srgbClr val="FF0000"/>
                </a:solidFill>
              </a:rPr>
              <a:t>void </a:t>
            </a:r>
            <a:r>
              <a:rPr lang="en-US" b="1" dirty="0" err="1">
                <a:solidFill>
                  <a:srgbClr val="FF0000"/>
                </a:solidFill>
              </a:rPr>
              <a:t>func</a:t>
            </a:r>
            <a:r>
              <a:rPr lang="en-US" b="1" dirty="0">
                <a:solidFill>
                  <a:srgbClr val="FF0000"/>
                </a:solidFill>
              </a:rPr>
              <a:t>(</a:t>
            </a:r>
            <a:r>
              <a:rPr lang="en-US" b="1" dirty="0" err="1">
                <a:solidFill>
                  <a:srgbClr val="FF0000"/>
                </a:solidFill>
              </a:rPr>
              <a:t>int</a:t>
            </a:r>
            <a:r>
              <a:rPr lang="en-US" b="1" dirty="0">
                <a:solidFill>
                  <a:srgbClr val="FF0000"/>
                </a:solidFill>
              </a:rPr>
              <a:t> a)</a:t>
            </a:r>
          </a:p>
          <a:p>
            <a:pPr marL="0" indent="0">
              <a:buNone/>
            </a:pPr>
            <a:r>
              <a:rPr lang="en-US" b="1" dirty="0"/>
              <a:t>    {                                        {                                             </a:t>
            </a:r>
            <a:r>
              <a:rPr lang="en-US" b="1" dirty="0">
                <a:solidFill>
                  <a:srgbClr val="FF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b="1" dirty="0"/>
              <a:t>       print(a)                           	 print(a);                           </a:t>
            </a:r>
            <a:r>
              <a:rPr lang="en-US" b="1" dirty="0">
                <a:solidFill>
                  <a:srgbClr val="FF0000"/>
                </a:solidFill>
              </a:rPr>
              <a:t>print(a); </a:t>
            </a:r>
          </a:p>
          <a:p>
            <a:pPr marL="0" indent="0">
              <a:buNone/>
            </a:pPr>
            <a:r>
              <a:rPr lang="en-US" b="1" dirty="0"/>
              <a:t>     }                                        }                                             </a:t>
            </a:r>
            <a:r>
              <a:rPr lang="en-US" b="1" dirty="0">
                <a:solidFill>
                  <a:srgbClr val="FF0000"/>
                </a:solidFill>
              </a:rPr>
              <a:t>}</a:t>
            </a:r>
          </a:p>
          <a:p>
            <a:pPr marL="0" indent="0">
              <a:buNone/>
            </a:pPr>
            <a:r>
              <a:rPr lang="en-US" b="1" dirty="0"/>
              <a:t>}                                     }                                                    </a:t>
            </a:r>
            <a:r>
              <a:rPr lang="en-US" b="1" dirty="0">
                <a:solidFill>
                  <a:srgbClr val="FF0000"/>
                </a:solidFill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1593275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18010" y="2403567"/>
            <a:ext cx="8725989" cy="38796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Placement of Braces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3551" y="2802709"/>
            <a:ext cx="2563299" cy="31393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1. K&amp;R</a:t>
            </a:r>
          </a:p>
          <a:p>
            <a:endParaRPr lang="en-US" b="1" dirty="0"/>
          </a:p>
          <a:p>
            <a:r>
              <a:rPr lang="en-US" b="1" dirty="0"/>
              <a:t>void </a:t>
            </a:r>
            <a:r>
              <a:rPr lang="en-US" b="1" dirty="0" err="1"/>
              <a:t>CheckNeg</a:t>
            </a:r>
            <a:r>
              <a:rPr lang="en-US" b="1" dirty="0"/>
              <a:t>(</a:t>
            </a:r>
            <a:r>
              <a:rPr lang="en-US" b="1" dirty="0" err="1"/>
              <a:t>int</a:t>
            </a:r>
            <a:r>
              <a:rPr lang="en-US" b="1" dirty="0"/>
              <a:t> x)</a:t>
            </a:r>
          </a:p>
          <a:p>
            <a:r>
              <a:rPr lang="en-US" b="1" dirty="0">
                <a:solidFill>
                  <a:srgbClr val="00B0F0"/>
                </a:solidFill>
              </a:rPr>
              <a:t>{</a:t>
            </a:r>
          </a:p>
          <a:p>
            <a:r>
              <a:rPr lang="en-US" b="1" dirty="0"/>
              <a:t>    if (x&lt;0)</a:t>
            </a:r>
            <a:r>
              <a:rPr lang="en-US" b="1" dirty="0">
                <a:solidFill>
                  <a:srgbClr val="00B0F0"/>
                </a:solidFill>
              </a:rPr>
              <a:t>{</a:t>
            </a:r>
          </a:p>
          <a:p>
            <a:r>
              <a:rPr lang="en-US" b="1" dirty="0"/>
              <a:t>       negative(x)</a:t>
            </a:r>
          </a:p>
          <a:p>
            <a:r>
              <a:rPr lang="en-US" b="1" dirty="0"/>
              <a:t>    </a:t>
            </a:r>
            <a:r>
              <a:rPr lang="en-US" b="1" dirty="0">
                <a:solidFill>
                  <a:srgbClr val="00B0F0"/>
                </a:solidFill>
              </a:rPr>
              <a:t>} </a:t>
            </a:r>
            <a:r>
              <a:rPr lang="en-US" b="1" dirty="0"/>
              <a:t>else</a:t>
            </a:r>
          </a:p>
          <a:p>
            <a:r>
              <a:rPr lang="en-US" b="1" dirty="0"/>
              <a:t>       nonnegative(x)</a:t>
            </a:r>
          </a:p>
          <a:p>
            <a:r>
              <a:rPr lang="en-US" b="1" dirty="0">
                <a:solidFill>
                  <a:srgbClr val="00B0F0"/>
                </a:solidFill>
              </a:rPr>
              <a:t>}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412552" y="2778035"/>
            <a:ext cx="2888639" cy="31393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1. 1TBS</a:t>
            </a:r>
          </a:p>
          <a:p>
            <a:endParaRPr lang="en-US" b="1" dirty="0"/>
          </a:p>
          <a:p>
            <a:r>
              <a:rPr lang="en-US" b="1" dirty="0"/>
              <a:t>void </a:t>
            </a:r>
            <a:r>
              <a:rPr lang="en-US" b="1" dirty="0" err="1"/>
              <a:t>CheckNeg</a:t>
            </a:r>
            <a:r>
              <a:rPr lang="en-US" b="1" dirty="0"/>
              <a:t>(</a:t>
            </a:r>
            <a:r>
              <a:rPr lang="en-US" b="1" dirty="0" err="1"/>
              <a:t>int</a:t>
            </a:r>
            <a:r>
              <a:rPr lang="en-US" b="1" dirty="0"/>
              <a:t> x)</a:t>
            </a:r>
            <a:r>
              <a:rPr lang="en-US" b="1" dirty="0">
                <a:solidFill>
                  <a:srgbClr val="00B0F0"/>
                </a:solidFill>
              </a:rPr>
              <a:t>{</a:t>
            </a:r>
          </a:p>
          <a:p>
            <a:r>
              <a:rPr lang="en-US" b="1" dirty="0"/>
              <a:t>    if (x&lt;0)</a:t>
            </a:r>
            <a:r>
              <a:rPr lang="en-US" b="1" dirty="0">
                <a:solidFill>
                  <a:srgbClr val="00B0F0"/>
                </a:solidFill>
              </a:rPr>
              <a:t>{</a:t>
            </a:r>
          </a:p>
          <a:p>
            <a:r>
              <a:rPr lang="en-US" b="1" dirty="0"/>
              <a:t>       negative(x)</a:t>
            </a:r>
          </a:p>
          <a:p>
            <a:r>
              <a:rPr lang="en-US" b="1" dirty="0"/>
              <a:t>    </a:t>
            </a:r>
            <a:r>
              <a:rPr lang="en-US" b="1" dirty="0">
                <a:solidFill>
                  <a:srgbClr val="00B0F0"/>
                </a:solidFill>
              </a:rPr>
              <a:t>} </a:t>
            </a:r>
            <a:r>
              <a:rPr lang="en-US" b="1" dirty="0"/>
              <a:t>else </a:t>
            </a:r>
            <a:r>
              <a:rPr lang="en-US" b="1" dirty="0">
                <a:solidFill>
                  <a:srgbClr val="00B0F0"/>
                </a:solidFill>
              </a:rPr>
              <a:t>{</a:t>
            </a:r>
          </a:p>
          <a:p>
            <a:r>
              <a:rPr lang="en-US" b="1" dirty="0"/>
              <a:t>       nonnegative(x)</a:t>
            </a:r>
          </a:p>
          <a:p>
            <a:r>
              <a:rPr lang="en-US" b="1" dirty="0"/>
              <a:t>   </a:t>
            </a:r>
            <a:r>
              <a:rPr lang="en-US" b="1" dirty="0">
                <a:solidFill>
                  <a:srgbClr val="00B0F0"/>
                </a:solidFill>
              </a:rPr>
              <a:t> }</a:t>
            </a:r>
          </a:p>
          <a:p>
            <a:r>
              <a:rPr lang="en-US" b="1" dirty="0">
                <a:solidFill>
                  <a:srgbClr val="00B0F0"/>
                </a:solidFill>
              </a:rPr>
              <a:t>}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486893" y="2753622"/>
            <a:ext cx="2563299" cy="33855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/>
              <a:t>1. Allman</a:t>
            </a:r>
          </a:p>
          <a:p>
            <a:endParaRPr lang="en-US" sz="1600" b="1" dirty="0"/>
          </a:p>
          <a:p>
            <a:r>
              <a:rPr lang="en-US" sz="1600" b="1" dirty="0"/>
              <a:t>void </a:t>
            </a:r>
            <a:r>
              <a:rPr lang="en-US" sz="1600" b="1" dirty="0" err="1"/>
              <a:t>CheckNeg</a:t>
            </a:r>
            <a:r>
              <a:rPr lang="en-US" sz="1600" b="1" dirty="0"/>
              <a:t>(</a:t>
            </a:r>
            <a:r>
              <a:rPr lang="en-US" sz="1600" b="1" dirty="0" err="1"/>
              <a:t>int</a:t>
            </a:r>
            <a:r>
              <a:rPr lang="en-US" sz="1600" b="1" dirty="0"/>
              <a:t> x)</a:t>
            </a:r>
          </a:p>
          <a:p>
            <a:r>
              <a:rPr lang="en-US" sz="1600" b="1" dirty="0">
                <a:solidFill>
                  <a:srgbClr val="00B0F0"/>
                </a:solidFill>
              </a:rPr>
              <a:t>{</a:t>
            </a:r>
          </a:p>
          <a:p>
            <a:r>
              <a:rPr lang="en-US" sz="1600" b="1" dirty="0"/>
              <a:t>    if (x&lt;0)</a:t>
            </a:r>
          </a:p>
          <a:p>
            <a:r>
              <a:rPr lang="en-US" sz="1600" b="1" dirty="0">
                <a:solidFill>
                  <a:srgbClr val="00B0F0"/>
                </a:solidFill>
              </a:rPr>
              <a:t>    {</a:t>
            </a:r>
          </a:p>
          <a:p>
            <a:r>
              <a:rPr lang="en-US" sz="1600" b="1" dirty="0"/>
              <a:t>       negative(x)</a:t>
            </a:r>
          </a:p>
          <a:p>
            <a:r>
              <a:rPr lang="en-US" sz="1600" b="1" dirty="0"/>
              <a:t>    </a:t>
            </a:r>
            <a:r>
              <a:rPr lang="en-US" sz="1600" b="1" dirty="0">
                <a:solidFill>
                  <a:srgbClr val="00B0F0"/>
                </a:solidFill>
              </a:rPr>
              <a:t>} </a:t>
            </a:r>
          </a:p>
          <a:p>
            <a:r>
              <a:rPr lang="en-US" sz="1600" b="1" dirty="0">
                <a:solidFill>
                  <a:srgbClr val="00B0F0"/>
                </a:solidFill>
              </a:rPr>
              <a:t>    </a:t>
            </a:r>
            <a:r>
              <a:rPr lang="en-US" sz="1600" b="1" dirty="0"/>
              <a:t>else</a:t>
            </a:r>
          </a:p>
          <a:p>
            <a:r>
              <a:rPr lang="en-US" sz="1600" b="1" dirty="0"/>
              <a:t>    </a:t>
            </a:r>
            <a:r>
              <a:rPr lang="en-US" sz="1600" b="1" dirty="0">
                <a:solidFill>
                  <a:srgbClr val="00B0F0"/>
                </a:solidFill>
              </a:rPr>
              <a:t> {</a:t>
            </a:r>
          </a:p>
          <a:p>
            <a:r>
              <a:rPr lang="en-US" sz="1600" b="1" dirty="0"/>
              <a:t>       nonnegative(x)</a:t>
            </a:r>
          </a:p>
          <a:p>
            <a:r>
              <a:rPr lang="en-US" sz="1600" b="1" dirty="0"/>
              <a:t>      </a:t>
            </a:r>
            <a:r>
              <a:rPr lang="en-US" sz="1600" b="1" dirty="0">
                <a:solidFill>
                  <a:srgbClr val="00B0F0"/>
                </a:solidFill>
              </a:rPr>
              <a:t>}</a:t>
            </a:r>
          </a:p>
          <a:p>
            <a:r>
              <a:rPr lang="en-US" sz="1600" b="1" dirty="0">
                <a:solidFill>
                  <a:srgbClr val="00B0F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76008368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7317</TotalTime>
  <Words>837</Words>
  <Application>Microsoft Office PowerPoint</Application>
  <PresentationFormat>On-screen Show (4:3)</PresentationFormat>
  <Paragraphs>154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Century Gothic</vt:lpstr>
      <vt:lpstr>Wingdings 3</vt:lpstr>
      <vt:lpstr>Wisp</vt:lpstr>
      <vt:lpstr>Process Activities</vt:lpstr>
      <vt:lpstr>Implementation</vt:lpstr>
      <vt:lpstr>Introduction</vt:lpstr>
      <vt:lpstr>Coding Style</vt:lpstr>
      <vt:lpstr>Good Coding Style</vt:lpstr>
      <vt:lpstr>Naming convention </vt:lpstr>
      <vt:lpstr>File name</vt:lpstr>
      <vt:lpstr>Indentation</vt:lpstr>
      <vt:lpstr>Placement of Braces</vt:lpstr>
      <vt:lpstr>Use of white spaces</vt:lpstr>
      <vt:lpstr>Examples</vt:lpstr>
      <vt:lpstr>Example 1:</vt:lpstr>
      <vt:lpstr>Example 1: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Debugging</vt:lpstr>
      <vt:lpstr>Example (Print Statement)</vt:lpstr>
      <vt:lpstr>Example Debugging</vt:lpstr>
      <vt:lpstr>In-code Documentation</vt:lpstr>
      <vt:lpstr>Example 1</vt:lpstr>
      <vt:lpstr>Example 1 (Comment)</vt:lpstr>
      <vt:lpstr>Example 2</vt:lpstr>
      <vt:lpstr>Example 2 (Self Documenting Code)</vt:lpstr>
      <vt:lpstr>Example 3: Bad comments</vt:lpstr>
      <vt:lpstr>Example 4</vt:lpstr>
      <vt:lpstr>Example 4: One line Comment</vt:lpstr>
      <vt:lpstr>Example 5</vt:lpstr>
      <vt:lpstr>Example 5 : Self Documenting Code</vt:lpstr>
      <vt:lpstr>Example 6: In line comment</vt:lpstr>
      <vt:lpstr>PowerPoint Presentation</vt:lpstr>
      <vt:lpstr>Software Industry – Code Implementation Best Practices</vt:lpstr>
      <vt:lpstr>Software Industry – Code Implementation Best Practices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Sania Yousuf</dc:creator>
  <cp:lastModifiedBy>Muhammad Tauseef</cp:lastModifiedBy>
  <cp:revision>105</cp:revision>
  <dcterms:created xsi:type="dcterms:W3CDTF">2011-01-21T15:00:27Z</dcterms:created>
  <dcterms:modified xsi:type="dcterms:W3CDTF">2020-12-08T08:29:34Z</dcterms:modified>
</cp:coreProperties>
</file>